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5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566527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" name="Shape 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0370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0239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4098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31935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1878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72442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1" name="Shape 2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0648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0899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0" name="Shape 3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5542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0" name="Shape 3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8391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" name="Shape 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7034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8301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6606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700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3650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9034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5479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0891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1619250" y="260350"/>
            <a:ext cx="6059487" cy="7064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1619250" y="1628775"/>
            <a:ext cx="6840537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marL="342900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marL="480060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marL="662940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0" marR="0" lvl="1" indent="0" algn="l" rtl="0">
              <a:spcBef>
                <a:spcPts val="0"/>
              </a:spcBef>
            </a:pPr>
            <a:endParaRPr/>
          </a:p>
          <a:p>
            <a:pPr marL="0" marR="0" lvl="2" indent="0" algn="l" rtl="0">
              <a:spcBef>
                <a:spcPts val="0"/>
              </a:spcBef>
            </a:pPr>
            <a:endParaRPr/>
          </a:p>
          <a:p>
            <a:pPr marL="0" marR="0" lvl="3" indent="0" algn="l" rtl="0">
              <a:spcBef>
                <a:spcPts val="0"/>
              </a:spcBef>
            </a:pPr>
            <a:endParaRPr/>
          </a:p>
          <a:p>
            <a:pPr marL="0" marR="0" lvl="4" indent="0" algn="l" rtl="0">
              <a:spcBef>
                <a:spcPts val="0"/>
              </a:spcBef>
            </a:pPr>
            <a:endParaRPr/>
          </a:p>
          <a:p>
            <a:pPr marL="0" marR="0" lvl="5" indent="0" algn="l" rtl="0">
              <a:spcBef>
                <a:spcPts val="0"/>
              </a:spcBef>
            </a:pPr>
            <a:endParaRPr/>
          </a:p>
          <a:p>
            <a:pPr marL="0" marR="0" lvl="6" indent="0" algn="l" rtl="0">
              <a:spcBef>
                <a:spcPts val="0"/>
              </a:spcBef>
            </a:pPr>
            <a:endParaRPr/>
          </a:p>
          <a:p>
            <a:pPr marL="0" marR="0" lvl="7" indent="0" algn="l" rtl="0">
              <a:spcBef>
                <a:spcPts val="0"/>
              </a:spcBef>
            </a:pPr>
            <a:endParaRPr/>
          </a:p>
          <a:p>
            <a:pPr marL="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l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marL="342900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marL="480060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marL="662940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0" marR="0" lvl="1" indent="0" algn="l" rtl="0">
              <a:spcBef>
                <a:spcPts val="0"/>
              </a:spcBef>
            </a:pPr>
            <a:endParaRPr/>
          </a:p>
          <a:p>
            <a:pPr marL="0" marR="0" lvl="2" indent="0" algn="l" rtl="0">
              <a:spcBef>
                <a:spcPts val="0"/>
              </a:spcBef>
            </a:pPr>
            <a:endParaRPr/>
          </a:p>
          <a:p>
            <a:pPr marL="0" marR="0" lvl="3" indent="0" algn="l" rtl="0">
              <a:spcBef>
                <a:spcPts val="0"/>
              </a:spcBef>
            </a:pPr>
            <a:endParaRPr/>
          </a:p>
          <a:p>
            <a:pPr marL="0" marR="0" lvl="4" indent="0" algn="l" rtl="0">
              <a:spcBef>
                <a:spcPts val="0"/>
              </a:spcBef>
            </a:pPr>
            <a:endParaRPr/>
          </a:p>
          <a:p>
            <a:pPr marL="0" marR="0" lvl="5" indent="0" algn="l" rtl="0">
              <a:spcBef>
                <a:spcPts val="0"/>
              </a:spcBef>
            </a:pPr>
            <a:endParaRPr/>
          </a:p>
          <a:p>
            <a:pPr marL="0" marR="0" lvl="6" indent="0" algn="l" rtl="0">
              <a:spcBef>
                <a:spcPts val="0"/>
              </a:spcBef>
            </a:pPr>
            <a:endParaRPr/>
          </a:p>
          <a:p>
            <a:pPr marL="0" marR="0" lvl="7" indent="0" algn="l" rtl="0">
              <a:spcBef>
                <a:spcPts val="0"/>
              </a:spcBef>
            </a:pPr>
            <a:endParaRPr/>
          </a:p>
          <a:p>
            <a:pPr marL="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0" marR="0" lvl="1" indent="0" algn="l" rtl="0">
              <a:spcBef>
                <a:spcPts val="0"/>
              </a:spcBef>
            </a:pPr>
            <a:endParaRPr/>
          </a:p>
          <a:p>
            <a:pPr marL="0" marR="0" lvl="2" indent="0" algn="l" rtl="0">
              <a:spcBef>
                <a:spcPts val="0"/>
              </a:spcBef>
            </a:pPr>
            <a:endParaRPr/>
          </a:p>
          <a:p>
            <a:pPr marL="0" marR="0" lvl="3" indent="0" algn="l" rtl="0">
              <a:spcBef>
                <a:spcPts val="0"/>
              </a:spcBef>
            </a:pPr>
            <a:endParaRPr/>
          </a:p>
          <a:p>
            <a:pPr marL="0" marR="0" lvl="4" indent="0" algn="l" rtl="0">
              <a:spcBef>
                <a:spcPts val="0"/>
              </a:spcBef>
            </a:pPr>
            <a:endParaRPr/>
          </a:p>
          <a:p>
            <a:pPr marL="0" marR="0" lvl="5" indent="0" algn="l" rtl="0">
              <a:spcBef>
                <a:spcPts val="0"/>
              </a:spcBef>
            </a:pPr>
            <a:endParaRPr/>
          </a:p>
          <a:p>
            <a:pPr marL="0" marR="0" lvl="6" indent="0" algn="l" rtl="0">
              <a:spcBef>
                <a:spcPts val="0"/>
              </a:spcBef>
            </a:pPr>
            <a:endParaRPr/>
          </a:p>
          <a:p>
            <a:pPr marL="0" marR="0" lvl="7" indent="0" algn="l" rtl="0">
              <a:spcBef>
                <a:spcPts val="0"/>
              </a:spcBef>
            </a:pPr>
            <a:endParaRPr/>
          </a:p>
          <a:p>
            <a:pPr marL="0" marR="0" lvl="8" indent="0" algn="l" rtl="0">
              <a:spcBef>
                <a:spcPts val="0"/>
              </a:spcBef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jp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22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.jpg"/><Relationship Id="rId10" Type="http://schemas.openxmlformats.org/officeDocument/2006/relationships/image" Target="../media/image4.png"/><Relationship Id="rId4" Type="http://schemas.openxmlformats.org/officeDocument/2006/relationships/image" Target="../media/image23.jpg"/><Relationship Id="rId9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27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1619250" y="1628775"/>
            <a:ext cx="6840537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ct val="25000"/>
              <a:buFont typeface="Arial"/>
              <a:buNone/>
            </a:pPr>
            <a:r>
              <a:rPr lang="en-US" sz="4400" b="1" i="0" u="none" strike="noStrike" cap="non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Мы идём через дорогу</a:t>
            </a:r>
          </a:p>
        </p:txBody>
      </p:sp>
      <p:sp>
        <p:nvSpPr>
          <p:cNvPr id="30" name="Shape 30"/>
          <p:cNvSpPr/>
          <p:nvPr/>
        </p:nvSpPr>
        <p:spPr>
          <a:xfrm>
            <a:off x="2916236" y="2852736"/>
            <a:ext cx="3816349" cy="28130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1" name="Shape 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6236" y="2852736"/>
            <a:ext cx="3816349" cy="281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Shape 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720000">
            <a:off x="1908174" y="5805487"/>
            <a:ext cx="1511299" cy="70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/>
          <p:nvPr/>
        </p:nvSpPr>
        <p:spPr>
          <a:xfrm>
            <a:off x="1619250" y="4292600"/>
            <a:ext cx="1254125" cy="14081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4" name="Shape 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9250" y="4292600"/>
            <a:ext cx="1254125" cy="140811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Shape 35"/>
          <p:cNvSpPr/>
          <p:nvPr/>
        </p:nvSpPr>
        <p:spPr>
          <a:xfrm>
            <a:off x="250825" y="4365625"/>
            <a:ext cx="1254125" cy="14081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6" name="Shape 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0825" y="4365625"/>
            <a:ext cx="1254125" cy="1408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Shape 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7050" y="4221162"/>
            <a:ext cx="1254125" cy="1408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Shape 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0000" flipH="1">
            <a:off x="7235824" y="5445125"/>
            <a:ext cx="1727200" cy="804861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Shape 39"/>
          <p:cNvSpPr/>
          <p:nvPr/>
        </p:nvSpPr>
        <p:spPr>
          <a:xfrm>
            <a:off x="3995737" y="5876925"/>
            <a:ext cx="1368425" cy="73025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Shape 40"/>
          <p:cNvSpPr/>
          <p:nvPr/>
        </p:nvSpPr>
        <p:spPr>
          <a:xfrm>
            <a:off x="4211637" y="6092825"/>
            <a:ext cx="1368425" cy="73025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Shape 41"/>
          <p:cNvSpPr/>
          <p:nvPr/>
        </p:nvSpPr>
        <p:spPr>
          <a:xfrm>
            <a:off x="4427537" y="6308725"/>
            <a:ext cx="1368425" cy="73025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Shape 42"/>
          <p:cNvSpPr/>
          <p:nvPr/>
        </p:nvSpPr>
        <p:spPr>
          <a:xfrm>
            <a:off x="4643437" y="6524625"/>
            <a:ext cx="1368425" cy="73025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Shape 43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44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17" name="Shape 217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5850" y="1916111"/>
            <a:ext cx="6788150" cy="520064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Shape 219"/>
          <p:cNvSpPr txBox="1"/>
          <p:nvPr/>
        </p:nvSpPr>
        <p:spPr>
          <a:xfrm>
            <a:off x="971550" y="836612"/>
            <a:ext cx="3240087" cy="290353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-Что ты так взволнован, гусь?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-Даже вспомнить я боюсь!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Возле арки я гулял,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Вдруг – несётся самосвал!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Мог меня он задавить,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 успел я отскочить!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Эти арки так опасны!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Их теперь боюсь ужасно!</a:t>
            </a:r>
          </a:p>
        </p:txBody>
      </p:sp>
      <p:pic>
        <p:nvPicPr>
          <p:cNvPr id="220" name="Shape 2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0112" y="5332412"/>
            <a:ext cx="844550" cy="1525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Shape 2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3711" y="5332412"/>
            <a:ext cx="844550" cy="1525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Shape 2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332412"/>
            <a:ext cx="844550" cy="1525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27311" y="5332412"/>
            <a:ext cx="844550" cy="1525586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Shape 224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25" name="Shape 2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31" name="Shape 231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2" name="Shape 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1275" y="1628775"/>
            <a:ext cx="4805361" cy="5445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Shape 233"/>
          <p:cNvSpPr txBox="1"/>
          <p:nvPr/>
        </p:nvSpPr>
        <p:spPr>
          <a:xfrm>
            <a:off x="250825" y="1052512"/>
            <a:ext cx="3168650" cy="32702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Постучал в кабину ёж: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-Эй, водитель, как живёшь?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Хочешь яблок и конфет?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Хочешь бублик на обед?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ж ты фыркаешь, сопишь,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меня не поглядишь?-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-Я смотрю лишь на дорогу!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Видишь, я веду трамвай!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Ты меня не отвлекай!</a:t>
            </a:r>
          </a:p>
        </p:txBody>
      </p:sp>
      <p:pic>
        <p:nvPicPr>
          <p:cNvPr id="234" name="Shape 2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11411" y="5084762"/>
            <a:ext cx="800100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7812" y="4508500"/>
            <a:ext cx="800100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312" y="5734050"/>
            <a:ext cx="180975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Shape 237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38" name="Shape 2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44" name="Shape 244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Shape 245"/>
          <p:cNvSpPr txBox="1"/>
          <p:nvPr/>
        </p:nvSpPr>
        <p:spPr>
          <a:xfrm>
            <a:off x="468312" y="333375"/>
            <a:ext cx="3024187" cy="180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Мышка вышла из трамвая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спросила попугая: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-Как мне обойти трамвай?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-Спереди! И не зевай!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6" name="Shape 2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916111"/>
            <a:ext cx="5472112" cy="4195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Shape 2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5600" y="0"/>
            <a:ext cx="3141662" cy="304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83386" y="4508500"/>
            <a:ext cx="2093911" cy="234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08850" y="2781300"/>
            <a:ext cx="998537" cy="1120774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Shape 250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51" name="Shape 2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/>
          <p:nvPr/>
        </p:nvSpPr>
        <p:spPr>
          <a:xfrm>
            <a:off x="3851275" y="188911"/>
            <a:ext cx="1192211" cy="16795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53" name="Shape 25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51275" y="188911"/>
            <a:ext cx="1192211" cy="1679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59" name="Shape 259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0" name="Shape 2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0436" y="620712"/>
            <a:ext cx="6913562" cy="5116511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Shape 261"/>
          <p:cNvSpPr txBox="1"/>
          <p:nvPr/>
        </p:nvSpPr>
        <p:spPr>
          <a:xfrm>
            <a:off x="468312" y="4508500"/>
            <a:ext cx="2735262" cy="16811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 троллейбус и автобус,-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Квакнула лягушка,-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Все обходят только сзади,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Милая подружка!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5292725" y="0"/>
            <a:ext cx="2598737" cy="1914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63" name="Shape 2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2725" y="0"/>
            <a:ext cx="2598737" cy="191452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Shape 264"/>
          <p:cNvSpPr/>
          <p:nvPr/>
        </p:nvSpPr>
        <p:spPr>
          <a:xfrm>
            <a:off x="395287" y="692150"/>
            <a:ext cx="1620836" cy="12112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65" name="Shape 2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5287" y="692150"/>
            <a:ext cx="1620836" cy="1211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Shape 2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8312" y="2276475"/>
            <a:ext cx="1504949" cy="1830387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Shape 267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68" name="Shape 2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74" name="Shape 274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5" name="Shape 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2561" y="981075"/>
            <a:ext cx="6421437" cy="445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Shape 276"/>
          <p:cNvSpPr txBox="1"/>
          <p:nvPr/>
        </p:nvSpPr>
        <p:spPr>
          <a:xfrm>
            <a:off x="395287" y="4076700"/>
            <a:ext cx="3097211" cy="21701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-Люблю подземный переход!-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Сказал корове бегемот,-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Ведь под землёю нет машин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волноваться нет причин!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Хоть иди себе вразвалку,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Хоть скачи через скакалку!</a:t>
            </a:r>
          </a:p>
        </p:txBody>
      </p:sp>
      <p:sp>
        <p:nvSpPr>
          <p:cNvPr id="277" name="Shape 277"/>
          <p:cNvSpPr/>
          <p:nvPr/>
        </p:nvSpPr>
        <p:spPr>
          <a:xfrm>
            <a:off x="395287" y="0"/>
            <a:ext cx="2089150" cy="20891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78" name="Shape 2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287" y="0"/>
            <a:ext cx="2089150" cy="20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84436" y="981075"/>
            <a:ext cx="827087" cy="247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68536" y="2852736"/>
            <a:ext cx="2778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84436" y="3068636"/>
            <a:ext cx="2778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08175" y="2852736"/>
            <a:ext cx="2778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03350" y="3068636"/>
            <a:ext cx="2778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Shape 28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5650" y="2997200"/>
            <a:ext cx="2778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Shape 2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825" y="2924175"/>
            <a:ext cx="2778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Shape 2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95737" y="765175"/>
            <a:ext cx="3024186" cy="98742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Shape 287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88" name="Shape 28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94" name="Shape 294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5" name="Shape 2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916111"/>
            <a:ext cx="6710362" cy="43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Shape 296"/>
          <p:cNvSpPr txBox="1"/>
          <p:nvPr/>
        </p:nvSpPr>
        <p:spPr>
          <a:xfrm>
            <a:off x="2124075" y="260350"/>
            <a:ext cx="3168650" cy="21701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-Великолепная гора!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Сейчас я прокачусь! Ура!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-Нельзя! Ты скатишься, косой,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санках прямо к мостовой!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Кататься можно детворе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Лишь на площадках во дворе!</a:t>
            </a:r>
          </a:p>
        </p:txBody>
      </p:sp>
      <p:sp>
        <p:nvSpPr>
          <p:cNvPr id="297" name="Shape 297"/>
          <p:cNvSpPr/>
          <p:nvPr/>
        </p:nvSpPr>
        <p:spPr>
          <a:xfrm>
            <a:off x="6588125" y="404812"/>
            <a:ext cx="2168525" cy="15986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98" name="Shape 2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88125" y="404812"/>
            <a:ext cx="2168525" cy="1598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Shape 2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59561" y="3716337"/>
            <a:ext cx="1863725" cy="235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Shape 3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96186" y="2276475"/>
            <a:ext cx="1311275" cy="1589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Shape 3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9386" y="1125537"/>
            <a:ext cx="1311275" cy="1589087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Shape 302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03" name="Shape 30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309" name="Shape 309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0" name="Shape 3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0200" y="2133600"/>
            <a:ext cx="4765674" cy="430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Shape 311"/>
          <p:cNvSpPr txBox="1"/>
          <p:nvPr/>
        </p:nvSpPr>
        <p:spPr>
          <a:xfrm>
            <a:off x="179386" y="2420936"/>
            <a:ext cx="3384550" cy="32702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Подарил слонёнку дед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Скоростной велосипед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сказал: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-Запоминай: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 двора не выезжай!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Улица не для ребят!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-Знаю, все так говорят!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Буду ездить осторожно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Только там, где ездить можно.</a:t>
            </a:r>
          </a:p>
        </p:txBody>
      </p:sp>
      <p:sp>
        <p:nvSpPr>
          <p:cNvPr id="312" name="Shape 312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13" name="Shape 3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Shape 314"/>
          <p:cNvSpPr/>
          <p:nvPr/>
        </p:nvSpPr>
        <p:spPr>
          <a:xfrm>
            <a:off x="3348037" y="260350"/>
            <a:ext cx="1524000" cy="152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15" name="Shape 3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48037" y="260350"/>
            <a:ext cx="1524000" cy="15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Shape 316"/>
          <p:cNvSpPr/>
          <p:nvPr/>
        </p:nvSpPr>
        <p:spPr>
          <a:xfrm>
            <a:off x="5724525" y="260350"/>
            <a:ext cx="1849436" cy="1639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17" name="Shape 3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24525" y="260350"/>
            <a:ext cx="1849436" cy="16398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323" name="Shape 323"/>
          <p:cNvSpPr/>
          <p:nvPr/>
        </p:nvSpPr>
        <p:spPr>
          <a:xfrm>
            <a:off x="1692275" y="0"/>
            <a:ext cx="6624637" cy="63738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24" name="Shape 3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2275" y="0"/>
            <a:ext cx="6624636" cy="6373811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Shape 325"/>
          <p:cNvSpPr txBox="1"/>
          <p:nvPr/>
        </p:nvSpPr>
        <p:spPr>
          <a:xfrm>
            <a:off x="1116012" y="6176962"/>
            <a:ext cx="7299324" cy="681037"/>
          </a:xfrm>
          <a:prstGeom prst="rect">
            <a:avLst/>
          </a:prstGeom>
          <a:solidFill>
            <a:schemeClr val="accen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Кто неправильно ведет себя на улице? Кто правильно?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27" name="Shape 3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/>
          <p:nvPr/>
        </p:nvSpPr>
        <p:spPr>
          <a:xfrm>
            <a:off x="2843211" y="1628775"/>
            <a:ext cx="3049586" cy="1311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8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Конец</a:t>
            </a:r>
          </a:p>
        </p:txBody>
      </p:sp>
      <p:sp>
        <p:nvSpPr>
          <p:cNvPr id="336" name="Shape 336"/>
          <p:cNvSpPr/>
          <p:nvPr/>
        </p:nvSpPr>
        <p:spPr>
          <a:xfrm>
            <a:off x="3419475" y="3032125"/>
            <a:ext cx="2305050" cy="20335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37" name="Shape 3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9475" y="3032125"/>
            <a:ext cx="2305050" cy="2033587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Shape 338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39" name="Shape 3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50" name="Shape 50"/>
          <p:cNvSpPr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Shape 51"/>
          <p:cNvSpPr/>
          <p:nvPr/>
        </p:nvSpPr>
        <p:spPr>
          <a:xfrm rot="-2160000">
            <a:off x="1241425" y="2581274"/>
            <a:ext cx="3032125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Shape 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0425" y="3213100"/>
            <a:ext cx="2386012" cy="386079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Shape 53"/>
          <p:cNvSpPr/>
          <p:nvPr/>
        </p:nvSpPr>
        <p:spPr>
          <a:xfrm rot="-2280000">
            <a:off x="2354262" y="3903661"/>
            <a:ext cx="3176587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Shape 54"/>
          <p:cNvSpPr/>
          <p:nvPr/>
        </p:nvSpPr>
        <p:spPr>
          <a:xfrm rot="-2280000">
            <a:off x="1835150" y="3213100"/>
            <a:ext cx="3032125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Shape 55"/>
          <p:cNvSpPr/>
          <p:nvPr/>
        </p:nvSpPr>
        <p:spPr>
          <a:xfrm rot="-2280000">
            <a:off x="2928936" y="4602161"/>
            <a:ext cx="3233736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Shape 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11637" y="3716337"/>
            <a:ext cx="2471736" cy="3776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00336" y="4525962"/>
            <a:ext cx="2208212" cy="2332036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/>
          <p:nvPr/>
        </p:nvSpPr>
        <p:spPr>
          <a:xfrm rot="-2160000">
            <a:off x="735011" y="2078037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/>
          <p:nvPr/>
        </p:nvSpPr>
        <p:spPr>
          <a:xfrm rot="-2160000">
            <a:off x="250824" y="1412874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Shape 60"/>
          <p:cNvSpPr/>
          <p:nvPr/>
        </p:nvSpPr>
        <p:spPr>
          <a:xfrm>
            <a:off x="0" y="0"/>
            <a:ext cx="9144000" cy="1916112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Shape 61"/>
          <p:cNvSpPr/>
          <p:nvPr/>
        </p:nvSpPr>
        <p:spPr>
          <a:xfrm>
            <a:off x="250825" y="0"/>
            <a:ext cx="2087562" cy="17478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2" name="Shape 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825" y="0"/>
            <a:ext cx="2087562" cy="1747836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 txBox="1"/>
          <p:nvPr/>
        </p:nvSpPr>
        <p:spPr>
          <a:xfrm>
            <a:off x="3419475" y="0"/>
            <a:ext cx="3168650" cy="24145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Наш козлёнок очень мал,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 о многом он узнал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дорогу перейдет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Только там, где переход!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-Где бы мне-е-е, - кричит, - найти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«Зебру», чтоб по ней идти?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04025" y="692150"/>
            <a:ext cx="2135186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6" name="Shape 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72" name="Shape 72"/>
          <p:cNvSpPr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Shape 73"/>
          <p:cNvSpPr/>
          <p:nvPr/>
        </p:nvSpPr>
        <p:spPr>
          <a:xfrm rot="-2160000">
            <a:off x="1241425" y="2581274"/>
            <a:ext cx="3032125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Shape 74"/>
          <p:cNvSpPr/>
          <p:nvPr/>
        </p:nvSpPr>
        <p:spPr>
          <a:xfrm rot="-2280000">
            <a:off x="2354262" y="3903661"/>
            <a:ext cx="3176587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Shape 75"/>
          <p:cNvSpPr/>
          <p:nvPr/>
        </p:nvSpPr>
        <p:spPr>
          <a:xfrm rot="-2280000">
            <a:off x="1835150" y="3213100"/>
            <a:ext cx="3032125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Shape 76"/>
          <p:cNvSpPr/>
          <p:nvPr/>
        </p:nvSpPr>
        <p:spPr>
          <a:xfrm rot="-2280000">
            <a:off x="2928936" y="4602161"/>
            <a:ext cx="3233736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Shape 77"/>
          <p:cNvSpPr/>
          <p:nvPr/>
        </p:nvSpPr>
        <p:spPr>
          <a:xfrm rot="-2160000">
            <a:off x="735011" y="2078037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Shape 78"/>
          <p:cNvSpPr/>
          <p:nvPr/>
        </p:nvSpPr>
        <p:spPr>
          <a:xfrm rot="-2160000">
            <a:off x="250824" y="1412874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0" y="0"/>
            <a:ext cx="9144000" cy="1916112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250825" y="0"/>
            <a:ext cx="2087562" cy="17478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825" y="0"/>
            <a:ext cx="2087562" cy="1747836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x="3203575" y="0"/>
            <a:ext cx="3168650" cy="290353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Дорогу так перехожу: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Сначала влево погляжу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И, если нет машины,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Иду до середины.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Потом смотрю внимательно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Направо обязательно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И, если нет движения,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Вперед без промедления!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11862" y="2636836"/>
            <a:ext cx="2608262" cy="4221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24300" y="3081336"/>
            <a:ext cx="2471736" cy="3776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03575" y="4652962"/>
            <a:ext cx="1731962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08811" y="260350"/>
            <a:ext cx="2135186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8" name="Shape 8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Смотрят все на светофор –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Пешеходы и шофёр.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Shape 96"/>
          <p:cNvSpPr/>
          <p:nvPr/>
        </p:nvSpPr>
        <p:spPr>
          <a:xfrm rot="-2160000">
            <a:off x="1241425" y="2581274"/>
            <a:ext cx="3032125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Shape 97"/>
          <p:cNvSpPr/>
          <p:nvPr/>
        </p:nvSpPr>
        <p:spPr>
          <a:xfrm rot="-2280000">
            <a:off x="2354262" y="3903661"/>
            <a:ext cx="3176587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Shape 98"/>
          <p:cNvSpPr/>
          <p:nvPr/>
        </p:nvSpPr>
        <p:spPr>
          <a:xfrm rot="-2280000">
            <a:off x="1835150" y="3213100"/>
            <a:ext cx="3032125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Shape 99"/>
          <p:cNvSpPr/>
          <p:nvPr/>
        </p:nvSpPr>
        <p:spPr>
          <a:xfrm rot="-2280000">
            <a:off x="2928936" y="4602161"/>
            <a:ext cx="3233736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Shape 100"/>
          <p:cNvSpPr/>
          <p:nvPr/>
        </p:nvSpPr>
        <p:spPr>
          <a:xfrm rot="-2160000">
            <a:off x="735011" y="2078037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Shape 101"/>
          <p:cNvSpPr/>
          <p:nvPr/>
        </p:nvSpPr>
        <p:spPr>
          <a:xfrm rot="-2160000">
            <a:off x="250824" y="1412874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0" y="0"/>
            <a:ext cx="9144000" cy="1916112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187" y="0"/>
            <a:ext cx="3384549" cy="2709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80000">
            <a:off x="4572000" y="3948111"/>
            <a:ext cx="3671886" cy="290988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x="5580062" y="620712"/>
            <a:ext cx="4319587" cy="7032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Смотрят все на светофор –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Пешеходы и шофёр.</a:t>
            </a:r>
          </a:p>
        </p:txBody>
      </p:sp>
      <p:sp>
        <p:nvSpPr>
          <p:cNvPr id="106" name="Shape 106"/>
          <p:cNvSpPr/>
          <p:nvPr/>
        </p:nvSpPr>
        <p:spPr>
          <a:xfrm>
            <a:off x="3995737" y="260350"/>
            <a:ext cx="1636712" cy="157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07" name="Shape 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95737" y="260350"/>
            <a:ext cx="1636712" cy="1574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69050" y="1484312"/>
            <a:ext cx="2774950" cy="244792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10" name="Shape 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1860000">
            <a:off x="-180975" y="3789361"/>
            <a:ext cx="2484437" cy="1158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Если свет зажёгся </a:t>
            </a:r>
            <a:r>
              <a:rPr lang="en-US" sz="1600" b="1" i="0" u="none" strike="noStrike" cap="non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красный</a:t>
            </a: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Значит, СТОЙ! ИДТИ ОПАСНО!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придётся подождать,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Хоть машин и не видать!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8571"/>
              <a:buFont typeface="Arial"/>
              <a:buNone/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Shape 120"/>
          <p:cNvSpPr/>
          <p:nvPr/>
        </p:nvSpPr>
        <p:spPr>
          <a:xfrm rot="-2160000">
            <a:off x="1241425" y="2581274"/>
            <a:ext cx="3032125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Shape 121"/>
          <p:cNvSpPr/>
          <p:nvPr/>
        </p:nvSpPr>
        <p:spPr>
          <a:xfrm rot="-2280000">
            <a:off x="2354262" y="3903661"/>
            <a:ext cx="3176587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Shape 122"/>
          <p:cNvSpPr/>
          <p:nvPr/>
        </p:nvSpPr>
        <p:spPr>
          <a:xfrm rot="-2280000">
            <a:off x="1835150" y="3213100"/>
            <a:ext cx="3032125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Shape 123"/>
          <p:cNvSpPr/>
          <p:nvPr/>
        </p:nvSpPr>
        <p:spPr>
          <a:xfrm rot="-2280000">
            <a:off x="2928936" y="4602161"/>
            <a:ext cx="3233736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Shape 124"/>
          <p:cNvSpPr/>
          <p:nvPr/>
        </p:nvSpPr>
        <p:spPr>
          <a:xfrm rot="-2160000">
            <a:off x="735011" y="2078037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Shape 125"/>
          <p:cNvSpPr/>
          <p:nvPr/>
        </p:nvSpPr>
        <p:spPr>
          <a:xfrm rot="-2160000">
            <a:off x="250824" y="1412874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0" y="0"/>
            <a:ext cx="9144000" cy="1916112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Shape 127"/>
          <p:cNvSpPr txBox="1"/>
          <p:nvPr/>
        </p:nvSpPr>
        <p:spPr>
          <a:xfrm>
            <a:off x="5508625" y="5300662"/>
            <a:ext cx="3240087" cy="11525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Если свет зажёгся </a:t>
            </a:r>
            <a:r>
              <a:rPr lang="en-US" sz="1600" b="1" i="0" u="none" strike="noStrike" cap="non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красный</a:t>
            </a: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Значит, СТОЙ! ИДТИ ОПАСНО!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придётся подождать,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Хоть машин и не видать!</a:t>
            </a:r>
          </a:p>
        </p:txBody>
      </p:sp>
      <p:pic>
        <p:nvPicPr>
          <p:cNvPr id="128" name="Shape 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850" y="0"/>
            <a:ext cx="3960811" cy="2986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860000">
            <a:off x="-180975" y="3789361"/>
            <a:ext cx="2484437" cy="1158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72224" y="2060575"/>
            <a:ext cx="2581275" cy="1136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08850" y="908050"/>
            <a:ext cx="1655762" cy="1020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64162" y="752475"/>
            <a:ext cx="1651000" cy="1147761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34" name="Shape 1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C00"/>
              </a:buClr>
              <a:buSzPct val="25000"/>
              <a:buFont typeface="Arial"/>
              <a:buNone/>
            </a:pPr>
            <a:r>
              <a:rPr lang="en-US" sz="16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Жёлтый</a:t>
            </a: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свет когда горит,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 шофёру говорит: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«Осторожнее, шофёры!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 другой зажжётся скоро».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8571"/>
              <a:buFont typeface="Arial"/>
              <a:buNone/>
            </a:pPr>
            <a:endParaRPr/>
          </a:p>
        </p:txBody>
      </p:sp>
      <p:sp>
        <p:nvSpPr>
          <p:cNvPr id="142" name="Shape 142"/>
          <p:cNvSpPr txBox="1"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Shape 143"/>
          <p:cNvSpPr/>
          <p:nvPr/>
        </p:nvSpPr>
        <p:spPr>
          <a:xfrm rot="-2160000">
            <a:off x="1241425" y="2581274"/>
            <a:ext cx="3032125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Shape 144"/>
          <p:cNvSpPr/>
          <p:nvPr/>
        </p:nvSpPr>
        <p:spPr>
          <a:xfrm rot="-2280000">
            <a:off x="2354262" y="3903661"/>
            <a:ext cx="3176587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Shape 145"/>
          <p:cNvSpPr/>
          <p:nvPr/>
        </p:nvSpPr>
        <p:spPr>
          <a:xfrm rot="-2280000">
            <a:off x="1835150" y="3213100"/>
            <a:ext cx="3032125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Shape 146"/>
          <p:cNvSpPr/>
          <p:nvPr/>
        </p:nvSpPr>
        <p:spPr>
          <a:xfrm rot="-2280000">
            <a:off x="2928936" y="4602161"/>
            <a:ext cx="3233736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Shape 147"/>
          <p:cNvSpPr/>
          <p:nvPr/>
        </p:nvSpPr>
        <p:spPr>
          <a:xfrm rot="-2160000">
            <a:off x="735011" y="2078037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Shape 148"/>
          <p:cNvSpPr/>
          <p:nvPr/>
        </p:nvSpPr>
        <p:spPr>
          <a:xfrm rot="-2160000">
            <a:off x="250824" y="1412874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0" y="0"/>
            <a:ext cx="9144000" cy="1916112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720000">
            <a:off x="0" y="3716336"/>
            <a:ext cx="2482849" cy="1158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7900" y="0"/>
            <a:ext cx="4356100" cy="3284536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/>
          <p:nvPr/>
        </p:nvSpPr>
        <p:spPr>
          <a:xfrm>
            <a:off x="539750" y="476250"/>
            <a:ext cx="3097211" cy="11969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C00"/>
              </a:buClr>
              <a:buSzPct val="25000"/>
              <a:buFont typeface="Arial"/>
              <a:buNone/>
            </a:pPr>
            <a:r>
              <a:rPr lang="en-US" sz="16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Жёлтый</a:t>
            </a: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свет когда горит,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 шофёру говорит: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«Осторожнее, шофёры!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 другой зажжётся скоро».</a:t>
            </a:r>
          </a:p>
        </p:txBody>
      </p:sp>
      <p:sp>
        <p:nvSpPr>
          <p:cNvPr id="153" name="Shape 153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54" name="Shape 1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0" y="1916111"/>
            <a:ext cx="9144000" cy="4941887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Shape 161"/>
          <p:cNvSpPr/>
          <p:nvPr/>
        </p:nvSpPr>
        <p:spPr>
          <a:xfrm rot="-2160000">
            <a:off x="1241425" y="2581274"/>
            <a:ext cx="3032125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Shape 162"/>
          <p:cNvSpPr/>
          <p:nvPr/>
        </p:nvSpPr>
        <p:spPr>
          <a:xfrm rot="-2280000">
            <a:off x="2354262" y="3903661"/>
            <a:ext cx="3176587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Shape 163"/>
          <p:cNvSpPr/>
          <p:nvPr/>
        </p:nvSpPr>
        <p:spPr>
          <a:xfrm rot="-2280000">
            <a:off x="1835150" y="3213100"/>
            <a:ext cx="3032125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Shape 164"/>
          <p:cNvSpPr/>
          <p:nvPr/>
        </p:nvSpPr>
        <p:spPr>
          <a:xfrm rot="-2280000">
            <a:off x="2928936" y="4602161"/>
            <a:ext cx="3233736" cy="576262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Shape 165"/>
          <p:cNvSpPr/>
          <p:nvPr/>
        </p:nvSpPr>
        <p:spPr>
          <a:xfrm rot="-2160000">
            <a:off x="735011" y="2078037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Shape 166"/>
          <p:cNvSpPr/>
          <p:nvPr/>
        </p:nvSpPr>
        <p:spPr>
          <a:xfrm rot="-2160000">
            <a:off x="250824" y="1412874"/>
            <a:ext cx="2465387" cy="576261"/>
          </a:xfrm>
          <a:prstGeom prst="rect">
            <a:avLst/>
          </a:prstGeom>
          <a:solidFill>
            <a:srgbClr val="F0F0F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0" y="0"/>
            <a:ext cx="9144000" cy="1916112"/>
          </a:xfrm>
          <a:prstGeom prst="rect">
            <a:avLst/>
          </a:prstGeom>
          <a:solidFill>
            <a:schemeClr val="lt1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80975" y="2349500"/>
            <a:ext cx="2339975" cy="288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Shape 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59111" y="3716337"/>
            <a:ext cx="4724399" cy="266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Shape 1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3313112" cy="2497137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Shape 171"/>
          <p:cNvSpPr txBox="1"/>
          <p:nvPr/>
        </p:nvSpPr>
        <p:spPr>
          <a:xfrm>
            <a:off x="3203575" y="0"/>
            <a:ext cx="3276600" cy="1803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Утка крякнула: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-Кря-кря!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 </a:t>
            </a:r>
            <a:r>
              <a:rPr lang="en-US" sz="1600" b="1" i="0" u="none" strike="noStrike" cap="none">
                <a:solidFill>
                  <a:schemeClr val="folHlink"/>
                </a:solidFill>
                <a:latin typeface="Arial"/>
                <a:ea typeface="Arial"/>
                <a:cs typeface="Arial"/>
                <a:sym typeface="Arial"/>
              </a:rPr>
              <a:t>зелёный</a:t>
            </a: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вижу я!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Ну-ка, дети, дружно, в ногу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ПЕРЕЙДЁМ ЧЕРЕЗ ДОРОГУ!</a:t>
            </a:r>
          </a:p>
        </p:txBody>
      </p:sp>
      <p:pic>
        <p:nvPicPr>
          <p:cNvPr id="172" name="Shape 17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240000" flipH="1">
            <a:off x="4427536" y="1268411"/>
            <a:ext cx="5003800" cy="3503611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Shape 173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74" name="Shape 17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180" name="Shape 180"/>
          <p:cNvSpPr txBox="1"/>
          <p:nvPr/>
        </p:nvSpPr>
        <p:spPr>
          <a:xfrm>
            <a:off x="0" y="1989136"/>
            <a:ext cx="9144000" cy="4868862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1" name="Shape 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2086" y="4646612"/>
            <a:ext cx="1008061" cy="906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Shape 1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861" y="2420936"/>
            <a:ext cx="1700212" cy="30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Shape 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72386" y="1916111"/>
            <a:ext cx="1471612" cy="214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80000" flipH="1">
            <a:off x="1979611" y="2781300"/>
            <a:ext cx="1789112" cy="78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4212" y="5715000"/>
            <a:ext cx="47625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32586" y="5715000"/>
            <a:ext cx="47625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Shape 18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87675" y="2565400"/>
            <a:ext cx="4694237" cy="3135312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/>
          <p:nvPr/>
        </p:nvSpPr>
        <p:spPr>
          <a:xfrm>
            <a:off x="2555875" y="333375"/>
            <a:ext cx="3455986" cy="14366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-Лисичка, поиграй со мной!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-Но только не на мостовой!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Играть на улице нельзя!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Скорей во двор! Там ждут друзья!</a:t>
            </a:r>
          </a:p>
        </p:txBody>
      </p:sp>
      <p:sp>
        <p:nvSpPr>
          <p:cNvPr id="189" name="Shape 189"/>
          <p:cNvSpPr/>
          <p:nvPr/>
        </p:nvSpPr>
        <p:spPr>
          <a:xfrm>
            <a:off x="6227762" y="668337"/>
            <a:ext cx="2089150" cy="12890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90" name="Shape 19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27762" y="668337"/>
            <a:ext cx="2089149" cy="128904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Shape 191"/>
          <p:cNvSpPr/>
          <p:nvPr/>
        </p:nvSpPr>
        <p:spPr>
          <a:xfrm>
            <a:off x="323850" y="549275"/>
            <a:ext cx="2065337" cy="14779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92" name="Shape 19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3850" y="549275"/>
            <a:ext cx="2065336" cy="147796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Shape 193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94" name="Shape 19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</p:txBody>
      </p:sp>
      <p:sp>
        <p:nvSpPr>
          <p:cNvPr id="200" name="Shape 200"/>
          <p:cNvSpPr txBox="1"/>
          <p:nvPr/>
        </p:nvSpPr>
        <p:spPr>
          <a:xfrm>
            <a:off x="0" y="1989136"/>
            <a:ext cx="9144000" cy="4868862"/>
          </a:xfrm>
          <a:prstGeom prst="rect">
            <a:avLst/>
          </a:prstGeom>
          <a:solidFill>
            <a:srgbClr val="C1DDD0"/>
          </a:solidFill>
          <a:ln w="9525" cap="rnd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312" y="3178175"/>
            <a:ext cx="7416799" cy="367982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Shape 202"/>
          <p:cNvSpPr txBox="1"/>
          <p:nvPr/>
        </p:nvSpPr>
        <p:spPr>
          <a:xfrm>
            <a:off x="1835150" y="0"/>
            <a:ext cx="3241674" cy="290353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Ослик спрашивал мартышку: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-Как же ты набила шишку?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Я стояла у машины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разглядывала шины.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Вдруг открылась дверца: хлоп!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 ударит прямо в лоб!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Всем теперь хочу сказать: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«У машин нельзя стоять!»</a:t>
            </a:r>
          </a:p>
        </p:txBody>
      </p:sp>
      <p:pic>
        <p:nvPicPr>
          <p:cNvPr id="203" name="Shape 2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12086" y="4646612"/>
            <a:ext cx="1008061" cy="906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9861" y="2420936"/>
            <a:ext cx="1700212" cy="30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72386" y="1916111"/>
            <a:ext cx="1471612" cy="214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2555875" y="3068636"/>
            <a:ext cx="1789111" cy="78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4212" y="5715000"/>
            <a:ext cx="47625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Shape 20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32586" y="5715000"/>
            <a:ext cx="47625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Shape 20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80062" y="1268412"/>
            <a:ext cx="2019300" cy="178117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Shape 210"/>
          <p:cNvSpPr/>
          <p:nvPr/>
        </p:nvSpPr>
        <p:spPr>
          <a:xfrm>
            <a:off x="8632825" y="6346825"/>
            <a:ext cx="304799" cy="3047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11" name="Shape 2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</Words>
  <Application>Microsoft Office PowerPoint</Application>
  <PresentationFormat>Экран (4:3)</PresentationFormat>
  <Paragraphs>101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Arial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Смотрят все на светофор –  Пешеходы и шофёр.</vt:lpstr>
      <vt:lpstr>Если свет зажёгся красный, Значит, СТОЙ! ИДТИ ОПАСНО! И придётся подождать, Хоть машин и не видать!</vt:lpstr>
      <vt:lpstr>Жёлтый свет когда горит, Он шофёру говорит: «Осторожнее, шофёры! Свет другой зажжётся скоро».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modified xsi:type="dcterms:W3CDTF">2017-03-10T08:24:50Z</dcterms:modified>
</cp:coreProperties>
</file>